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0" r:id="rId4"/>
    <p:sldId id="269" r:id="rId5"/>
    <p:sldId id="265" r:id="rId6"/>
    <p:sldId id="260" r:id="rId7"/>
    <p:sldId id="271" r:id="rId8"/>
    <p:sldId id="266" r:id="rId9"/>
    <p:sldId id="263" r:id="rId10"/>
    <p:sldId id="273" r:id="rId11"/>
    <p:sldId id="267" r:id="rId12"/>
    <p:sldId id="272" r:id="rId13"/>
    <p:sldId id="268" r:id="rId14"/>
    <p:sldId id="262" r:id="rId15"/>
    <p:sldId id="259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8C228-71F7-4A37-84DA-EB3EA1250E93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D02AF-C4A9-48CA-8B3D-1FF97574F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5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Heavily conserved (captive rearing, caging of nests, closing of beaches)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6D02AF-C4A9-48CA-8B3D-1FF97574F6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46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5CF1B-9664-44BB-B50E-7CC6DAAF1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E8E527-EE68-44C3-897C-FF6FFAF7FA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19F1D-F0B6-439D-8049-BC9A29C94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4B570F-69FB-4B00-9C37-C58F86367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D692F-A2FE-4432-8F1F-6978E77CE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44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3CC0A-D148-458D-A6F1-760ECA6EE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741B6B-BE75-453C-B759-91DFEB059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2D8DB-8BCE-4F92-B532-5F2E51C01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38F20-6161-4BB7-9B6C-0CC1109F9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E6191-A92B-4406-B423-15322157B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84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E35B12-C349-4536-929D-AAB886CC66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1EBB5B-C7D0-49B3-8684-25ABE53B7F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1CD9E-FA86-40D3-BC51-A45B26B0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EFB50-B287-4720-B0E1-68664AA0F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55AE4-74C6-4D45-89F9-62FD1DFAC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38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DE82B-042D-42F3-87A4-CED10960A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79FBF-FD35-4A4B-A3F7-00FAB6948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00E94-ABC4-4453-807B-B8B2D66B9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5856D8-8E06-4D9E-9590-06478F31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A16A6-8E21-4573-B224-71AA2BC07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897DA-3207-431E-86EA-A9E95B017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5B4DA-3831-49C3-890D-3F314C969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07DD3-DD39-4988-97F7-A18E461EB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020BA-696A-446C-8FBE-129D2FDF9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3FBED-9FB9-4D34-95A8-A17E3B4D7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871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CD24A-5C4A-4403-8D32-5159FFE99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EF7897-E459-4E81-9373-7632DB9718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D45D8C-FBA5-4273-BE50-C5AF738D2D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F03382-5646-4D4F-B5D8-9567A8819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AF523-084D-4A70-B40F-7A034FB1C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1BBF09-9DC2-4FE9-BDC8-C003E3040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23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464F4-B2F0-417E-B180-8F0304DB8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0F8C5-69B9-4465-9606-1F052C114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6EC9D-A936-4DAD-B173-0351B9591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32ADF-70F0-4212-9F03-593498348D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ABEBF7-2C04-47DC-B5B7-92DB4BF04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8B0D9F-D662-4574-B2E4-354534C2E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0979F0-34B8-4EF0-BA14-0EF60FB51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E13C7-CE97-43A4-A8C1-A2F6DF4A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63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25C6E-7EC0-44C7-A752-590A8B8F0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3289DC-47AE-4606-99AB-595994C53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C3C8A6-9049-44B6-AEA2-1251D0A2D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77CE5-A36B-412B-A529-B54DAA1F3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527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84167A-0943-402A-8219-7109A22E9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942B13-86D2-43AA-849F-911B8A76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9DB806-2D29-4B02-A19D-A4482DB50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93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AA0C8-679D-4392-88BF-76A4B15E8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E5BC-EFCA-411F-91D4-B51D59B77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8C5D8-48F5-412A-9419-EA8F6B353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C8376-4F9B-48B0-A1C5-26C50BBAC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8BBAE-2C30-4F40-97EC-54D8FE7EA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E566E-C4F8-4A6F-9204-1CC72ECEB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779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B6637-05FA-445D-B93A-A00993777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F24781-B578-4E8D-AFF1-1CE5F705E8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E40A9A-3A68-430D-8E87-3ABCDA0D71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BF0983-7222-47F3-A0C5-9A40DE020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9C3C3-0867-4EF2-8E8B-C351D223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ACBDE2-EE79-48EA-8281-68C3BFF75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05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89B50-A819-43E1-BACB-E92BD573F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5E320E-7D6F-4949-A3C1-13A64F4D3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25002-5BA3-49EA-A387-348BC0B27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9203-5FEB-42F3-910E-3CE0779E7AC8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1B70B-688C-404E-912D-918965F4A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FD738-CDCE-4A42-807F-7A54AE78F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C02E3-CA57-414C-8FB7-FC033DCD6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9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EC9A8-86D8-4838-ABAD-21AAF769E4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875" y="0"/>
            <a:ext cx="11906250" cy="2024063"/>
          </a:xfrm>
        </p:spPr>
        <p:txBody>
          <a:bodyPr>
            <a:normAutofit fontScale="90000"/>
          </a:bodyPr>
          <a:lstStyle/>
          <a:p>
            <a:r>
              <a:rPr lang="en-US" dirty="0"/>
              <a:t>Seasonal Population Matrix Model for the Piping Plover (</a:t>
            </a:r>
            <a:r>
              <a:rPr lang="en-US" i="1" dirty="0" err="1"/>
              <a:t>Charadrius</a:t>
            </a:r>
            <a:r>
              <a:rPr lang="en-US" i="1" dirty="0"/>
              <a:t> </a:t>
            </a:r>
            <a:r>
              <a:rPr lang="en-US" i="1" dirty="0" err="1"/>
              <a:t>melodus</a:t>
            </a:r>
            <a:r>
              <a:rPr lang="en-US" dirty="0"/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AE309-D5D1-47E7-9E2C-A6749F9952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64113"/>
            <a:ext cx="9144000" cy="1655762"/>
          </a:xfrm>
        </p:spPr>
        <p:txBody>
          <a:bodyPr/>
          <a:lstStyle/>
          <a:p>
            <a:r>
              <a:rPr lang="en-US" dirty="0"/>
              <a:t>Molly E. </a:t>
            </a:r>
            <a:r>
              <a:rPr lang="en-US" dirty="0" err="1"/>
              <a:t>Tuma</a:t>
            </a:r>
            <a:endParaRPr lang="en-US" dirty="0"/>
          </a:p>
          <a:p>
            <a:r>
              <a:rPr lang="en-US" sz="2000" i="1" dirty="0"/>
              <a:t>Department of Wildlife, Ecology and Conservation, University of Florida</a:t>
            </a:r>
          </a:p>
          <a:p>
            <a:endParaRPr lang="en-US" sz="20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114DF7-775A-40D2-AAF6-739A4E771B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1" r="1895" b="36675"/>
          <a:stretch/>
        </p:blipFill>
        <p:spPr>
          <a:xfrm>
            <a:off x="0" y="2143445"/>
            <a:ext cx="12192000" cy="2571110"/>
          </a:xfrm>
          <a:prstGeom prst="rect">
            <a:avLst/>
          </a:prstGeom>
        </p:spPr>
      </p:pic>
      <p:pic>
        <p:nvPicPr>
          <p:cNvPr id="1026" name="Picture 2" descr="Image result for wec uf logo no background">
            <a:extLst>
              <a:ext uri="{FF2B5EF4-FFF2-40B4-BE49-F238E27FC236}">
                <a16:creationId xmlns:a16="http://schemas.microsoft.com/office/drawing/2014/main" id="{F19A42D5-41AD-413D-8ABC-9A5F1409C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957" y="5962650"/>
            <a:ext cx="834168" cy="81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4.googleusercontent.com/1FqeFtRhfJcsKwu1gjx2rorZ0cs7J_i6aFTlaPoCIKLY8iuf6zTTQLwuuqBY1ipWOZdOyr1vAiDAR4A2bBYu961c4G_ItMvt99GJgfDWFQgIThwuBP2WxTPNbzlWwXRgj9fU9w08wq4">
            <a:extLst>
              <a:ext uri="{FF2B5EF4-FFF2-40B4-BE49-F238E27FC236}">
                <a16:creationId xmlns:a16="http://schemas.microsoft.com/office/drawing/2014/main" id="{5B303568-9C2C-4CB3-B583-5829D4340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336" y="6023420"/>
            <a:ext cx="2280305" cy="75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366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1459D2-E34E-4AF7-A247-AC91E3DB1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36" y="278487"/>
            <a:ext cx="6782194" cy="63010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B2E872-9A5F-481E-8FB8-B9B0049E4051}"/>
              </a:ext>
            </a:extLst>
          </p:cNvPr>
          <p:cNvSpPr txBox="1"/>
          <p:nvPr/>
        </p:nvSpPr>
        <p:spPr>
          <a:xfrm>
            <a:off x="7405693" y="626077"/>
            <a:ext cx="4176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Adult survival=1</a:t>
            </a:r>
          </a:p>
        </p:txBody>
      </p:sp>
      <p:pic>
        <p:nvPicPr>
          <p:cNvPr id="4100" name="Picture 4" descr="Image result for calling piping plover">
            <a:extLst>
              <a:ext uri="{FF2B5EF4-FFF2-40B4-BE49-F238E27FC236}">
                <a16:creationId xmlns:a16="http://schemas.microsoft.com/office/drawing/2014/main" id="{52290C3B-95A5-455E-AAEF-B0FB376D58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0" t="14773" r="21054" b="12814"/>
          <a:stretch/>
        </p:blipFill>
        <p:spPr bwMode="auto">
          <a:xfrm>
            <a:off x="7786541" y="2198800"/>
            <a:ext cx="3414379" cy="41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60D55852-FFE0-4B09-9517-E87D32F3FE63}"/>
              </a:ext>
            </a:extLst>
          </p:cNvPr>
          <p:cNvSpPr/>
          <p:nvPr/>
        </p:nvSpPr>
        <p:spPr>
          <a:xfrm>
            <a:off x="9793185" y="1611983"/>
            <a:ext cx="2114746" cy="2073896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A0F3C6-AC5F-456A-B741-2B052D131CF0}"/>
              </a:ext>
            </a:extLst>
          </p:cNvPr>
          <p:cNvSpPr txBox="1"/>
          <p:nvPr/>
        </p:nvSpPr>
        <p:spPr>
          <a:xfrm>
            <a:off x="10399641" y="1956433"/>
            <a:ext cx="1602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I will never die!</a:t>
            </a:r>
          </a:p>
        </p:txBody>
      </p:sp>
    </p:spTree>
    <p:extLst>
      <p:ext uri="{BB962C8B-B14F-4D97-AF65-F5344CB8AC3E}">
        <p14:creationId xmlns:p14="http://schemas.microsoft.com/office/powerpoint/2010/main" val="3654493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F494ED-9D77-4E1A-B480-B95E41B2E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452" y="533400"/>
            <a:ext cx="4654296" cy="58521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021BE3-4DA9-4DA8-A457-85AAA3CB7A43}"/>
              </a:ext>
            </a:extLst>
          </p:cNvPr>
          <p:cNvSpPr txBox="1"/>
          <p:nvPr/>
        </p:nvSpPr>
        <p:spPr>
          <a:xfrm>
            <a:off x="133350" y="257175"/>
            <a:ext cx="6915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Great Lakes</a:t>
            </a:r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2253BE-7AF7-4655-8D89-1DA38E15D2F7}"/>
              </a:ext>
            </a:extLst>
          </p:cNvPr>
          <p:cNvSpPr/>
          <p:nvPr/>
        </p:nvSpPr>
        <p:spPr>
          <a:xfrm>
            <a:off x="10223287" y="2965142"/>
            <a:ext cx="674703" cy="75460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58C1005-DCD7-4F4C-B722-914220D707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917873"/>
              </p:ext>
            </p:extLst>
          </p:nvPr>
        </p:nvGraphicFramePr>
        <p:xfrm>
          <a:off x="133350" y="1125040"/>
          <a:ext cx="4251199" cy="4636472"/>
        </p:xfrm>
        <a:graphic>
          <a:graphicData uri="http://schemas.openxmlformats.org/drawingml/2006/table">
            <a:tbl>
              <a:tblPr/>
              <a:tblGrid>
                <a:gridCol w="2435433">
                  <a:extLst>
                    <a:ext uri="{9D8B030D-6E8A-4147-A177-3AD203B41FA5}">
                      <a16:colId xmlns:a16="http://schemas.microsoft.com/office/drawing/2014/main" val="773739707"/>
                    </a:ext>
                  </a:extLst>
                </a:gridCol>
                <a:gridCol w="691720">
                  <a:extLst>
                    <a:ext uri="{9D8B030D-6E8A-4147-A177-3AD203B41FA5}">
                      <a16:colId xmlns:a16="http://schemas.microsoft.com/office/drawing/2014/main" val="2773783244"/>
                    </a:ext>
                  </a:extLst>
                </a:gridCol>
                <a:gridCol w="1124046">
                  <a:extLst>
                    <a:ext uri="{9D8B030D-6E8A-4147-A177-3AD203B41FA5}">
                      <a16:colId xmlns:a16="http://schemas.microsoft.com/office/drawing/2014/main" val="3298287288"/>
                    </a:ext>
                  </a:extLst>
                </a:gridCol>
              </a:tblGrid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Rate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Estimate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891056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Fecundity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85961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First Year Breeders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18858"/>
                  </a:ext>
                </a:extLst>
              </a:tr>
              <a:tr h="42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After First Year Breeders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068519"/>
                  </a:ext>
                </a:extLst>
              </a:tr>
              <a:tr h="42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Summer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120309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Summer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29083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Fall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333258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Fall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450222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Winter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47341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Winter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76288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Spring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233500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Spring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708756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Starting Abundance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745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516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67B6EA4-7682-4F86-A663-DECBE46F8314}"/>
              </a:ext>
            </a:extLst>
          </p:cNvPr>
          <p:cNvSpPr txBox="1"/>
          <p:nvPr/>
        </p:nvSpPr>
        <p:spPr>
          <a:xfrm>
            <a:off x="7173797" y="1489435"/>
            <a:ext cx="52507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High lambda </a:t>
            </a:r>
            <a:r>
              <a:rPr lang="en-US" sz="2400" i="1" dirty="0"/>
              <a:t>(phi=0.71) = </a:t>
            </a:r>
            <a:r>
              <a:rPr lang="en-US" sz="2400" b="1" dirty="0"/>
              <a:t>0.2916606</a:t>
            </a:r>
          </a:p>
          <a:p>
            <a:endParaRPr lang="en-US" sz="2400" dirty="0"/>
          </a:p>
          <a:p>
            <a:r>
              <a:rPr lang="en-US" sz="2400" i="1" dirty="0"/>
              <a:t>	         </a:t>
            </a:r>
          </a:p>
          <a:p>
            <a:endParaRPr lang="en-US" sz="2400" dirty="0"/>
          </a:p>
          <a:p>
            <a:r>
              <a:rPr lang="en-US" sz="2400" dirty="0"/>
              <a:t>Med lambda (phi=0.58) = </a:t>
            </a:r>
            <a:r>
              <a:rPr lang="en-US" sz="2400" b="1" dirty="0"/>
              <a:t>0.179233</a:t>
            </a:r>
          </a:p>
          <a:p>
            <a:endParaRPr lang="en-US" sz="2400" dirty="0"/>
          </a:p>
          <a:p>
            <a:r>
              <a:rPr lang="en-US" sz="2400" i="1" dirty="0"/>
              <a:t>	         </a:t>
            </a:r>
          </a:p>
          <a:p>
            <a:endParaRPr lang="en-US" sz="2400" dirty="0"/>
          </a:p>
          <a:p>
            <a:r>
              <a:rPr lang="en-US" sz="2400" dirty="0"/>
              <a:t>Small lambda (phi =0.39) = </a:t>
            </a:r>
            <a:r>
              <a:rPr lang="en-US" sz="2400" b="1" dirty="0"/>
              <a:t>0.06745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E5CD20-1D66-4031-965A-3741B3678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48" y="172039"/>
            <a:ext cx="7011349" cy="651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7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F494ED-9D77-4E1A-B480-B95E41B2E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452" y="533400"/>
            <a:ext cx="4654296" cy="58521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021BE3-4DA9-4DA8-A457-85AAA3CB7A43}"/>
              </a:ext>
            </a:extLst>
          </p:cNvPr>
          <p:cNvSpPr txBox="1"/>
          <p:nvPr/>
        </p:nvSpPr>
        <p:spPr>
          <a:xfrm>
            <a:off x="133350" y="257175"/>
            <a:ext cx="6915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Atlantic Coast</a:t>
            </a:r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739FA25-F1C6-4BD3-9C4C-958B0F2E4DFC}"/>
              </a:ext>
            </a:extLst>
          </p:cNvPr>
          <p:cNvSpPr/>
          <p:nvPr/>
        </p:nvSpPr>
        <p:spPr>
          <a:xfrm>
            <a:off x="10956805" y="2743200"/>
            <a:ext cx="878889" cy="12073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64DAC45-270F-494F-8205-C083C654C2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46577"/>
              </p:ext>
            </p:extLst>
          </p:nvPr>
        </p:nvGraphicFramePr>
        <p:xfrm>
          <a:off x="133350" y="1125040"/>
          <a:ext cx="4251199" cy="4636472"/>
        </p:xfrm>
        <a:graphic>
          <a:graphicData uri="http://schemas.openxmlformats.org/drawingml/2006/table">
            <a:tbl>
              <a:tblPr/>
              <a:tblGrid>
                <a:gridCol w="2435433">
                  <a:extLst>
                    <a:ext uri="{9D8B030D-6E8A-4147-A177-3AD203B41FA5}">
                      <a16:colId xmlns:a16="http://schemas.microsoft.com/office/drawing/2014/main" val="773739707"/>
                    </a:ext>
                  </a:extLst>
                </a:gridCol>
                <a:gridCol w="691720">
                  <a:extLst>
                    <a:ext uri="{9D8B030D-6E8A-4147-A177-3AD203B41FA5}">
                      <a16:colId xmlns:a16="http://schemas.microsoft.com/office/drawing/2014/main" val="2773783244"/>
                    </a:ext>
                  </a:extLst>
                </a:gridCol>
                <a:gridCol w="1124046">
                  <a:extLst>
                    <a:ext uri="{9D8B030D-6E8A-4147-A177-3AD203B41FA5}">
                      <a16:colId xmlns:a16="http://schemas.microsoft.com/office/drawing/2014/main" val="3298287288"/>
                    </a:ext>
                  </a:extLst>
                </a:gridCol>
              </a:tblGrid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Rate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Estimate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891056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Fecundity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85961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First Year Breeders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18858"/>
                  </a:ext>
                </a:extLst>
              </a:tr>
              <a:tr h="42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After First Year Breeders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068519"/>
                  </a:ext>
                </a:extLst>
              </a:tr>
              <a:tr h="42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Summer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120309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Summer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29083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Fall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333258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Fall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450222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Winter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47341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Winter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76288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Spring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233500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Spring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708756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Starting Abundance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745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845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4FF67B-9C2B-480E-8CC6-58CEC9250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27" y="142738"/>
            <a:ext cx="7074425" cy="65725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8589FB-A9B1-465D-B08D-5E7613EB3236}"/>
              </a:ext>
            </a:extLst>
          </p:cNvPr>
          <p:cNvSpPr txBox="1"/>
          <p:nvPr/>
        </p:nvSpPr>
        <p:spPr>
          <a:xfrm>
            <a:off x="7362333" y="1351507"/>
            <a:ext cx="52507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High lambda </a:t>
            </a:r>
            <a:r>
              <a:rPr lang="en-US" sz="2400" i="1" dirty="0"/>
              <a:t>(phi=0.71) = </a:t>
            </a:r>
            <a:r>
              <a:rPr lang="en-US" sz="2400" b="1" dirty="0"/>
              <a:t>0.1835649</a:t>
            </a:r>
          </a:p>
          <a:p>
            <a:endParaRPr lang="en-US" sz="2400" dirty="0"/>
          </a:p>
          <a:p>
            <a:r>
              <a:rPr lang="en-US" sz="2400" i="1" dirty="0"/>
              <a:t>	         </a:t>
            </a:r>
          </a:p>
          <a:p>
            <a:endParaRPr lang="en-US" sz="2400" dirty="0"/>
          </a:p>
          <a:p>
            <a:r>
              <a:rPr lang="en-US" sz="2400" dirty="0"/>
              <a:t>Med lambda (phi=0.58) = </a:t>
            </a:r>
            <a:r>
              <a:rPr lang="en-US" sz="2400" b="1" dirty="0"/>
              <a:t>0.1170382</a:t>
            </a:r>
          </a:p>
          <a:p>
            <a:endParaRPr lang="en-US" sz="2400" dirty="0"/>
          </a:p>
          <a:p>
            <a:r>
              <a:rPr lang="en-US" sz="2400" i="1" dirty="0"/>
              <a:t>	         </a:t>
            </a:r>
          </a:p>
          <a:p>
            <a:endParaRPr lang="en-US" sz="2400" dirty="0"/>
          </a:p>
          <a:p>
            <a:r>
              <a:rPr lang="en-US" sz="2400" dirty="0"/>
              <a:t>Small lambda (phi =0.39) = </a:t>
            </a:r>
            <a:r>
              <a:rPr lang="en-US" sz="2400" b="1" dirty="0"/>
              <a:t>0.067613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849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age result for calling piping plover">
            <a:extLst>
              <a:ext uri="{FF2B5EF4-FFF2-40B4-BE49-F238E27FC236}">
                <a16:creationId xmlns:a16="http://schemas.microsoft.com/office/drawing/2014/main" id="{4D684F3A-4418-430E-BC86-D23540F30C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0" t="14773" r="21054" b="12814"/>
          <a:stretch/>
        </p:blipFill>
        <p:spPr bwMode="auto">
          <a:xfrm>
            <a:off x="7786541" y="2198800"/>
            <a:ext cx="3414379" cy="41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05D45CE9-EB1D-4029-8D6B-F5401A81D7A8}"/>
              </a:ext>
            </a:extLst>
          </p:cNvPr>
          <p:cNvSpPr/>
          <p:nvPr/>
        </p:nvSpPr>
        <p:spPr>
          <a:xfrm>
            <a:off x="9793184" y="1600396"/>
            <a:ext cx="2398815" cy="2085483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302273-9D8E-4D8A-9B29-0FA8EFE1877D}"/>
              </a:ext>
            </a:extLst>
          </p:cNvPr>
          <p:cNvSpPr txBox="1"/>
          <p:nvPr/>
        </p:nvSpPr>
        <p:spPr>
          <a:xfrm>
            <a:off x="10286061" y="1895867"/>
            <a:ext cx="16025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Staying alive, staying alive, ah, ah, ah, ah, staying alive!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FD6D1A-DD99-4781-989C-68E547636E38}"/>
              </a:ext>
            </a:extLst>
          </p:cNvPr>
          <p:cNvSpPr txBox="1"/>
          <p:nvPr/>
        </p:nvSpPr>
        <p:spPr>
          <a:xfrm>
            <a:off x="1133954" y="658563"/>
            <a:ext cx="634778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Outdated vital rates</a:t>
            </a:r>
          </a:p>
          <a:p>
            <a:endParaRPr lang="en-US" sz="2800" dirty="0"/>
          </a:p>
          <a:p>
            <a:r>
              <a:rPr lang="en-US" sz="2800" dirty="0"/>
              <a:t>Conservation work</a:t>
            </a:r>
          </a:p>
          <a:p>
            <a:endParaRPr lang="en-US" sz="2800" dirty="0"/>
          </a:p>
          <a:p>
            <a:r>
              <a:rPr lang="en-US" sz="2800" dirty="0"/>
              <a:t>Unmodelled stochasticity</a:t>
            </a:r>
          </a:p>
          <a:p>
            <a:endParaRPr lang="en-US" dirty="0"/>
          </a:p>
        </p:txBody>
      </p:sp>
      <p:pic>
        <p:nvPicPr>
          <p:cNvPr id="8" name="Graphic 7" descr="Arrow: Slight curve">
            <a:extLst>
              <a:ext uri="{FF2B5EF4-FFF2-40B4-BE49-F238E27FC236}">
                <a16:creationId xmlns:a16="http://schemas.microsoft.com/office/drawing/2014/main" id="{061B2E23-28AB-45EE-AF9C-F65FB0613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364" y="2167383"/>
            <a:ext cx="914400" cy="914400"/>
          </a:xfrm>
          <a:prstGeom prst="rect">
            <a:avLst/>
          </a:prstGeom>
        </p:spPr>
      </p:pic>
      <p:pic>
        <p:nvPicPr>
          <p:cNvPr id="9" name="Graphic 8" descr="Arrow: Slight curve">
            <a:extLst>
              <a:ext uri="{FF2B5EF4-FFF2-40B4-BE49-F238E27FC236}">
                <a16:creationId xmlns:a16="http://schemas.microsoft.com/office/drawing/2014/main" id="{1E76FDAA-6E32-459B-BCA7-0EA7B4EE5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364" y="1320015"/>
            <a:ext cx="914400" cy="914400"/>
          </a:xfrm>
          <a:prstGeom prst="rect">
            <a:avLst/>
          </a:prstGeom>
        </p:spPr>
      </p:pic>
      <p:pic>
        <p:nvPicPr>
          <p:cNvPr id="10" name="Graphic 9" descr="Arrow: Slight curve">
            <a:extLst>
              <a:ext uri="{FF2B5EF4-FFF2-40B4-BE49-F238E27FC236}">
                <a16:creationId xmlns:a16="http://schemas.microsoft.com/office/drawing/2014/main" id="{3AF7560A-DBF3-49F1-BAD8-597D913B9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9554" y="4726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62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F8E58B3A-E865-46CE-80E0-701F7E605815}"/>
              </a:ext>
            </a:extLst>
          </p:cNvPr>
          <p:cNvSpPr txBox="1">
            <a:spLocks/>
          </p:cNvSpPr>
          <p:nvPr/>
        </p:nvSpPr>
        <p:spPr>
          <a:xfrm>
            <a:off x="523875" y="133742"/>
            <a:ext cx="9144000" cy="432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3E88DD-0FF2-4BC0-9044-F6D52E7A976F}"/>
              </a:ext>
            </a:extLst>
          </p:cNvPr>
          <p:cNvSpPr txBox="1"/>
          <p:nvPr/>
        </p:nvSpPr>
        <p:spPr>
          <a:xfrm>
            <a:off x="857250" y="447675"/>
            <a:ext cx="108108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/>
              <a:t>Thank you</a:t>
            </a:r>
          </a:p>
          <a:p>
            <a:endParaRPr lang="en-US" sz="3600" dirty="0"/>
          </a:p>
          <a:p>
            <a:r>
              <a:rPr lang="en-US" sz="3600" dirty="0"/>
              <a:t>Dr. </a:t>
            </a:r>
            <a:r>
              <a:rPr lang="en-US" sz="3600" dirty="0" err="1"/>
              <a:t>Lebreton</a:t>
            </a:r>
            <a:endParaRPr lang="en-US" sz="3600" dirty="0"/>
          </a:p>
          <a:p>
            <a:r>
              <a:rPr lang="en-US" sz="3600" dirty="0"/>
              <a:t>Dr. Hines</a:t>
            </a:r>
          </a:p>
          <a:p>
            <a:r>
              <a:rPr lang="en-US" sz="3600" dirty="0"/>
              <a:t>Dr. Oli</a:t>
            </a:r>
          </a:p>
        </p:txBody>
      </p:sp>
    </p:spTree>
    <p:extLst>
      <p:ext uri="{BB962C8B-B14F-4D97-AF65-F5344CB8AC3E}">
        <p14:creationId xmlns:p14="http://schemas.microsoft.com/office/powerpoint/2010/main" val="3803520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F494ED-9D77-4E1A-B480-B95E41B2E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452" y="533400"/>
            <a:ext cx="4654296" cy="58521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021BE3-4DA9-4DA8-A457-85AAA3CB7A43}"/>
              </a:ext>
            </a:extLst>
          </p:cNvPr>
          <p:cNvSpPr txBox="1"/>
          <p:nvPr/>
        </p:nvSpPr>
        <p:spPr>
          <a:xfrm>
            <a:off x="133350" y="257175"/>
            <a:ext cx="6915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Piping Plover</a:t>
            </a:r>
          </a:p>
          <a:p>
            <a:r>
              <a:rPr lang="en-US" sz="2800" dirty="0"/>
              <a:t>(</a:t>
            </a:r>
            <a:r>
              <a:rPr lang="en-US" sz="2800" i="1" dirty="0" err="1"/>
              <a:t>Charadrius</a:t>
            </a:r>
            <a:r>
              <a:rPr lang="en-US" sz="2800" i="1" dirty="0"/>
              <a:t> </a:t>
            </a:r>
            <a:r>
              <a:rPr lang="en-US" sz="2800" i="1" dirty="0" err="1"/>
              <a:t>melodus</a:t>
            </a:r>
            <a:r>
              <a:rPr lang="en-US" sz="2800" dirty="0"/>
              <a:t>)</a:t>
            </a:r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A6E9922-C57C-40B2-B349-D6609B990943}"/>
              </a:ext>
            </a:extLst>
          </p:cNvPr>
          <p:cNvSpPr/>
          <p:nvPr/>
        </p:nvSpPr>
        <p:spPr>
          <a:xfrm>
            <a:off x="8886548" y="2565647"/>
            <a:ext cx="1296139" cy="1411549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2253BE-7AF7-4655-8D89-1DA38E15D2F7}"/>
              </a:ext>
            </a:extLst>
          </p:cNvPr>
          <p:cNvSpPr/>
          <p:nvPr/>
        </p:nvSpPr>
        <p:spPr>
          <a:xfrm>
            <a:off x="10223287" y="2965142"/>
            <a:ext cx="674703" cy="75460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739FA25-F1C6-4BD3-9C4C-958B0F2E4DFC}"/>
              </a:ext>
            </a:extLst>
          </p:cNvPr>
          <p:cNvSpPr/>
          <p:nvPr/>
        </p:nvSpPr>
        <p:spPr>
          <a:xfrm>
            <a:off x="10956805" y="2743200"/>
            <a:ext cx="878889" cy="12073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B79B914-F225-438A-83FA-8CACE5C274BA}"/>
              </a:ext>
            </a:extLst>
          </p:cNvPr>
          <p:cNvSpPr/>
          <p:nvPr/>
        </p:nvSpPr>
        <p:spPr>
          <a:xfrm>
            <a:off x="9859068" y="4074850"/>
            <a:ext cx="1976626" cy="130501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8323A0-0FA5-46B3-BA36-6A0302DBFF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5" t="32362" r="33057" b="31392"/>
          <a:stretch/>
        </p:blipFill>
        <p:spPr>
          <a:xfrm>
            <a:off x="4351354" y="1367161"/>
            <a:ext cx="2688039" cy="23969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9559DB-7D49-4650-8E80-D1C97DBD61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0" t="29827" r="28434" b="19936"/>
          <a:stretch/>
        </p:blipFill>
        <p:spPr>
          <a:xfrm>
            <a:off x="4206675" y="4012491"/>
            <a:ext cx="2977396" cy="25883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6A9244-43C0-4B85-B441-1C56DA79C4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4" t="32291" r="40715" b="36675"/>
          <a:stretch/>
        </p:blipFill>
        <p:spPr>
          <a:xfrm>
            <a:off x="419069" y="1659569"/>
            <a:ext cx="3542552" cy="448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03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Piping plover captive rearing">
            <a:extLst>
              <a:ext uri="{FF2B5EF4-FFF2-40B4-BE49-F238E27FC236}">
                <a16:creationId xmlns:a16="http://schemas.microsoft.com/office/drawing/2014/main" id="{6EED93CB-F871-41E6-8FBF-86CD042B6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9" t="19775" r="601"/>
          <a:stretch/>
        </p:blipFill>
        <p:spPr bwMode="auto">
          <a:xfrm>
            <a:off x="457200" y="466726"/>
            <a:ext cx="4600727" cy="296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lated image">
            <a:extLst>
              <a:ext uri="{FF2B5EF4-FFF2-40B4-BE49-F238E27FC236}">
                <a16:creationId xmlns:a16="http://schemas.microsoft.com/office/drawing/2014/main" id="{877C1302-EB85-46F9-A156-3BC0BB650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857625"/>
            <a:ext cx="4153606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Image result for Piping plover nest cage">
            <a:extLst>
              <a:ext uri="{FF2B5EF4-FFF2-40B4-BE49-F238E27FC236}">
                <a16:creationId xmlns:a16="http://schemas.microsoft.com/office/drawing/2014/main" id="{ED2EC2DE-55CA-4E6D-BA64-A5F641603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415379"/>
            <a:ext cx="4514850" cy="301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663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CCB279-5A5E-4658-A8A8-1DF92B4115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0" t="17361" r="33612" b="33472"/>
          <a:stretch/>
        </p:blipFill>
        <p:spPr>
          <a:xfrm>
            <a:off x="4466439" y="968866"/>
            <a:ext cx="2839333" cy="28076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50FAFE-0D19-4E5B-A689-0BD2E0638E13}"/>
              </a:ext>
            </a:extLst>
          </p:cNvPr>
          <p:cNvSpPr txBox="1"/>
          <p:nvPr/>
        </p:nvSpPr>
        <p:spPr>
          <a:xfrm>
            <a:off x="2737504" y="268899"/>
            <a:ext cx="76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When does the highest mortality occur?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EB5841-0C61-44C2-9389-55E820E254E9}"/>
              </a:ext>
            </a:extLst>
          </p:cNvPr>
          <p:cNvSpPr txBox="1"/>
          <p:nvPr/>
        </p:nvSpPr>
        <p:spPr>
          <a:xfrm>
            <a:off x="1216058" y="4590854"/>
            <a:ext cx="100395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My questions</a:t>
            </a:r>
          </a:p>
          <a:p>
            <a:pPr algn="ctr"/>
            <a:r>
              <a:rPr lang="en-US" sz="2400" b="1" i="1" dirty="0"/>
              <a:t> </a:t>
            </a:r>
          </a:p>
          <a:p>
            <a:pPr marL="342900" indent="-342900">
              <a:buAutoNum type="arabicPeriod"/>
            </a:pPr>
            <a:r>
              <a:rPr lang="en-US" sz="2400" dirty="0"/>
              <a:t>What vital rate has the highest elasticity for the model</a:t>
            </a:r>
          </a:p>
          <a:p>
            <a:pPr marL="342900" indent="-342900">
              <a:buAutoNum type="arabicPeriod"/>
            </a:pPr>
            <a:r>
              <a:rPr lang="en-US" sz="2400" dirty="0"/>
              <a:t>How does population growth change with varying survival estimates during migration?</a:t>
            </a:r>
          </a:p>
        </p:txBody>
      </p:sp>
    </p:spTree>
    <p:extLst>
      <p:ext uri="{BB962C8B-B14F-4D97-AF65-F5344CB8AC3E}">
        <p14:creationId xmlns:p14="http://schemas.microsoft.com/office/powerpoint/2010/main" val="354186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EE40A57-3DA7-4721-8340-556FC68ACA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8" b="4306"/>
          <a:stretch/>
        </p:blipFill>
        <p:spPr>
          <a:xfrm>
            <a:off x="2644171" y="397551"/>
            <a:ext cx="6455441" cy="56145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122C19-D5AF-4BC2-8D13-96F33C2940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2" t="15266" r="35923" b="36202"/>
          <a:stretch/>
        </p:blipFill>
        <p:spPr>
          <a:xfrm>
            <a:off x="9401276" y="3204837"/>
            <a:ext cx="1103967" cy="13405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7047E5-7D72-4DF4-83E4-4548E0A07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32" t="15266" r="35923" b="36202"/>
          <a:stretch/>
        </p:blipFill>
        <p:spPr>
          <a:xfrm>
            <a:off x="1418092" y="3204837"/>
            <a:ext cx="1103967" cy="13405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0D8B5D1-560C-406C-8048-A1C184F980B1}"/>
              </a:ext>
            </a:extLst>
          </p:cNvPr>
          <p:cNvSpPr txBox="1"/>
          <p:nvPr/>
        </p:nvSpPr>
        <p:spPr>
          <a:xfrm>
            <a:off x="10505243" y="6550223"/>
            <a:ext cx="16867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Hostetler et al. 2015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B4053F-716C-45A2-8EBD-C91632BF1E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5" t="32362" r="33057" b="31392"/>
          <a:stretch/>
        </p:blipFill>
        <p:spPr>
          <a:xfrm>
            <a:off x="5334283" y="168676"/>
            <a:ext cx="1075215" cy="958788"/>
          </a:xfrm>
          <a:prstGeom prst="rect">
            <a:avLst/>
          </a:prstGeom>
        </p:spPr>
      </p:pic>
      <p:pic>
        <p:nvPicPr>
          <p:cNvPr id="4098" name="Picture 2" descr="https://lh4.googleusercontent.com/BROkOL0y5rUsfl-1y_eUo_vUpx0a0B0KZ585GYNQVr72Ojcpd540ng28pmmGeVxCtWr3P55rdEYST3cUqL3H2PLUL7B0WuwmdgHYnyC0TPYFluI64-aRwvrNb0gq3oP8qHIGWQT8H4A">
            <a:extLst>
              <a:ext uri="{FF2B5EF4-FFF2-40B4-BE49-F238E27FC236}">
                <a16:creationId xmlns:a16="http://schemas.microsoft.com/office/drawing/2014/main" id="{48269DD3-B985-4182-B7E1-0078948194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9" t="28350" r="34336" b="39288"/>
          <a:stretch/>
        </p:blipFill>
        <p:spPr bwMode="auto">
          <a:xfrm>
            <a:off x="5185576" y="5922482"/>
            <a:ext cx="1367161" cy="89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43B713F-149E-4277-90AC-BC6925B8EF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05"/>
          <a:stretch/>
        </p:blipFill>
        <p:spPr>
          <a:xfrm>
            <a:off x="580800" y="1199980"/>
            <a:ext cx="10958607" cy="354069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8429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2206A-0FB5-4CED-AE3F-B8EF06FF16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504798"/>
              </p:ext>
            </p:extLst>
          </p:nvPr>
        </p:nvGraphicFramePr>
        <p:xfrm>
          <a:off x="563299" y="701336"/>
          <a:ext cx="4141866" cy="5154150"/>
        </p:xfrm>
        <a:graphic>
          <a:graphicData uri="http://schemas.openxmlformats.org/drawingml/2006/table">
            <a:tbl>
              <a:tblPr/>
              <a:tblGrid>
                <a:gridCol w="3225692">
                  <a:extLst>
                    <a:ext uri="{9D8B030D-6E8A-4147-A177-3AD203B41FA5}">
                      <a16:colId xmlns:a16="http://schemas.microsoft.com/office/drawing/2014/main" val="970248239"/>
                    </a:ext>
                  </a:extLst>
                </a:gridCol>
                <a:gridCol w="916174">
                  <a:extLst>
                    <a:ext uri="{9D8B030D-6E8A-4147-A177-3AD203B41FA5}">
                      <a16:colId xmlns:a16="http://schemas.microsoft.com/office/drawing/2014/main" val="107456877"/>
                    </a:ext>
                  </a:extLst>
                </a:gridCol>
              </a:tblGrid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Rate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406776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Fecundity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36469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First Year Breeders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915855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After First Year Breeders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429783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Summer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583720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Summer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357762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Fall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9673965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Fall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304139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Winter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2542328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Winter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644117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Spring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905545"/>
                  </a:ext>
                </a:extLst>
              </a:tr>
              <a:tr h="41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Spring Survival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410422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6C40F4F-289B-4A8F-ADAF-6C4C1ECAA4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10" t="2888" r="1" b="86546"/>
          <a:stretch/>
        </p:blipFill>
        <p:spPr>
          <a:xfrm>
            <a:off x="7084380" y="363984"/>
            <a:ext cx="2661737" cy="1455938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65002D5-CD63-460E-ACC8-0865A25267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825883"/>
              </p:ext>
            </p:extLst>
          </p:nvPr>
        </p:nvGraphicFramePr>
        <p:xfrm>
          <a:off x="5853589" y="2681057"/>
          <a:ext cx="5864935" cy="1805106"/>
        </p:xfrm>
        <a:graphic>
          <a:graphicData uri="http://schemas.openxmlformats.org/drawingml/2006/table">
            <a:tbl>
              <a:tblPr/>
              <a:tblGrid>
                <a:gridCol w="3008307">
                  <a:extLst>
                    <a:ext uri="{9D8B030D-6E8A-4147-A177-3AD203B41FA5}">
                      <a16:colId xmlns:a16="http://schemas.microsoft.com/office/drawing/2014/main" val="350837807"/>
                    </a:ext>
                  </a:extLst>
                </a:gridCol>
                <a:gridCol w="2856628">
                  <a:extLst>
                    <a:ext uri="{9D8B030D-6E8A-4147-A177-3AD203B41FA5}">
                      <a16:colId xmlns:a16="http://schemas.microsoft.com/office/drawing/2014/main" val="2035374263"/>
                    </a:ext>
                  </a:extLst>
                </a:gridCol>
              </a:tblGrid>
              <a:tr h="9025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a1*f*ss0*fs0*ws0*sps0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a2*f*ss0*fs1*ws1*sps1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899159"/>
                  </a:ext>
                </a:extLst>
              </a:tr>
              <a:tr h="9025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ss1*fs0*ws0*sps0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ss1*fs1*ws1*sps1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935845"/>
                  </a:ext>
                </a:extLst>
              </a:tr>
            </a:tbl>
          </a:graphicData>
        </a:graphic>
      </p:graphicFrame>
      <p:sp>
        <p:nvSpPr>
          <p:cNvPr id="11" name="Left Bracket 10">
            <a:extLst>
              <a:ext uri="{FF2B5EF4-FFF2-40B4-BE49-F238E27FC236}">
                <a16:creationId xmlns:a16="http://schemas.microsoft.com/office/drawing/2014/main" id="{42B153A7-BE4A-452B-8915-618F4EF6EE9D}"/>
              </a:ext>
            </a:extLst>
          </p:cNvPr>
          <p:cNvSpPr/>
          <p:nvPr/>
        </p:nvSpPr>
        <p:spPr>
          <a:xfrm>
            <a:off x="5812160" y="2681057"/>
            <a:ext cx="520823" cy="1805106"/>
          </a:xfrm>
          <a:prstGeom prst="leftBracket">
            <a:avLst>
              <a:gd name="adj" fmla="val 1515"/>
            </a:avLst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CB5C088C-7919-463D-8245-D9142B5B24EB}"/>
              </a:ext>
            </a:extLst>
          </p:cNvPr>
          <p:cNvSpPr/>
          <p:nvPr/>
        </p:nvSpPr>
        <p:spPr>
          <a:xfrm>
            <a:off x="11265763" y="2681057"/>
            <a:ext cx="520823" cy="1805106"/>
          </a:xfrm>
          <a:prstGeom prst="rightBracket">
            <a:avLst>
              <a:gd name="adj" fmla="val 0"/>
            </a:avLst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BE1442-4A74-43FA-BDB6-BB5EBA953EB9}"/>
              </a:ext>
            </a:extLst>
          </p:cNvPr>
          <p:cNvSpPr txBox="1"/>
          <p:nvPr/>
        </p:nvSpPr>
        <p:spPr>
          <a:xfrm>
            <a:off x="5155212" y="3462098"/>
            <a:ext cx="807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A=</a:t>
            </a:r>
          </a:p>
        </p:txBody>
      </p:sp>
    </p:spTree>
    <p:extLst>
      <p:ext uri="{BB962C8B-B14F-4D97-AF65-F5344CB8AC3E}">
        <p14:creationId xmlns:p14="http://schemas.microsoft.com/office/powerpoint/2010/main" val="222927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1AE3C-044D-4497-97DC-EE3D0C65A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343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Scenario Planning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High: known survival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Medium: 75% of known survival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Low: 50% of known survival</a:t>
            </a:r>
          </a:p>
        </p:txBody>
      </p:sp>
      <p:pic>
        <p:nvPicPr>
          <p:cNvPr id="5" name="Graphic 4" descr="Arrow: Slight curve">
            <a:extLst>
              <a:ext uri="{FF2B5EF4-FFF2-40B4-BE49-F238E27FC236}">
                <a16:creationId xmlns:a16="http://schemas.microsoft.com/office/drawing/2014/main" id="{7942D7E4-F7DA-436D-9DAF-84E3E871A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1963131"/>
            <a:ext cx="914400" cy="914400"/>
          </a:xfrm>
          <a:prstGeom prst="rect">
            <a:avLst/>
          </a:prstGeom>
        </p:spPr>
      </p:pic>
      <p:pic>
        <p:nvPicPr>
          <p:cNvPr id="6" name="Graphic 5" descr="Arrow: Slight curve">
            <a:extLst>
              <a:ext uri="{FF2B5EF4-FFF2-40B4-BE49-F238E27FC236}">
                <a16:creationId xmlns:a16="http://schemas.microsoft.com/office/drawing/2014/main" id="{C07F96EE-69EB-45A8-8ACA-D54A8E0FC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2971800"/>
            <a:ext cx="914400" cy="914400"/>
          </a:xfrm>
          <a:prstGeom prst="rect">
            <a:avLst/>
          </a:prstGeom>
        </p:spPr>
      </p:pic>
      <p:pic>
        <p:nvPicPr>
          <p:cNvPr id="7" name="Graphic 6" descr="Arrow: Slight curve">
            <a:extLst>
              <a:ext uri="{FF2B5EF4-FFF2-40B4-BE49-F238E27FC236}">
                <a16:creationId xmlns:a16="http://schemas.microsoft.com/office/drawing/2014/main" id="{1FCE0B8D-A88A-419A-8731-6163ACE8D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39804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6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F494ED-9D77-4E1A-B480-B95E41B2E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452" y="533400"/>
            <a:ext cx="4654296" cy="58521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021BE3-4DA9-4DA8-A457-85AAA3CB7A43}"/>
              </a:ext>
            </a:extLst>
          </p:cNvPr>
          <p:cNvSpPr txBox="1"/>
          <p:nvPr/>
        </p:nvSpPr>
        <p:spPr>
          <a:xfrm>
            <a:off x="133350" y="257175"/>
            <a:ext cx="6915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Great Plains</a:t>
            </a:r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A6E9922-C57C-40B2-B349-D6609B990943}"/>
              </a:ext>
            </a:extLst>
          </p:cNvPr>
          <p:cNvSpPr/>
          <p:nvPr/>
        </p:nvSpPr>
        <p:spPr>
          <a:xfrm>
            <a:off x="8886548" y="2565647"/>
            <a:ext cx="1296139" cy="1411549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D9BC027-B85E-48A4-BC89-D4373EAB3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121773"/>
              </p:ext>
            </p:extLst>
          </p:nvPr>
        </p:nvGraphicFramePr>
        <p:xfrm>
          <a:off x="1019470" y="1141244"/>
          <a:ext cx="4251199" cy="4636472"/>
        </p:xfrm>
        <a:graphic>
          <a:graphicData uri="http://schemas.openxmlformats.org/drawingml/2006/table">
            <a:tbl>
              <a:tblPr/>
              <a:tblGrid>
                <a:gridCol w="2435433">
                  <a:extLst>
                    <a:ext uri="{9D8B030D-6E8A-4147-A177-3AD203B41FA5}">
                      <a16:colId xmlns:a16="http://schemas.microsoft.com/office/drawing/2014/main" val="773739707"/>
                    </a:ext>
                  </a:extLst>
                </a:gridCol>
                <a:gridCol w="691720">
                  <a:extLst>
                    <a:ext uri="{9D8B030D-6E8A-4147-A177-3AD203B41FA5}">
                      <a16:colId xmlns:a16="http://schemas.microsoft.com/office/drawing/2014/main" val="2773783244"/>
                    </a:ext>
                  </a:extLst>
                </a:gridCol>
                <a:gridCol w="1124046">
                  <a:extLst>
                    <a:ext uri="{9D8B030D-6E8A-4147-A177-3AD203B41FA5}">
                      <a16:colId xmlns:a16="http://schemas.microsoft.com/office/drawing/2014/main" val="3298287288"/>
                    </a:ext>
                  </a:extLst>
                </a:gridCol>
              </a:tblGrid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Rate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Estimate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891056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Fecundity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85961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First Year Breeders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18858"/>
                  </a:ext>
                </a:extLst>
              </a:tr>
              <a:tr h="42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Proportion After First Year Breeders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068519"/>
                  </a:ext>
                </a:extLst>
              </a:tr>
              <a:tr h="421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Summer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120309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Summer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29083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Fall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333258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Fall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450222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Winter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473411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Winter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76288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Adult Spring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233500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Juvenile Spring Survival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708756"/>
                  </a:ext>
                </a:extLst>
              </a:tr>
              <a:tr h="343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Starting Abundance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745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3503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A63E48-653E-4AFF-A1EF-6459F00BE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53" y="265351"/>
            <a:ext cx="6810474" cy="63272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7B6EA4-7682-4F86-A663-DECBE46F8314}"/>
              </a:ext>
            </a:extLst>
          </p:cNvPr>
          <p:cNvSpPr txBox="1"/>
          <p:nvPr/>
        </p:nvSpPr>
        <p:spPr>
          <a:xfrm>
            <a:off x="7211505" y="3026004"/>
            <a:ext cx="52507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High lambda (phi=0.77) </a:t>
            </a:r>
            <a:r>
              <a:rPr lang="en-US" sz="2400" i="1" dirty="0"/>
              <a:t>= </a:t>
            </a:r>
            <a:r>
              <a:rPr lang="en-US" sz="2400" b="1" dirty="0"/>
              <a:t>0.4072089</a:t>
            </a:r>
          </a:p>
          <a:p>
            <a:endParaRPr lang="en-US" sz="2400" dirty="0"/>
          </a:p>
          <a:p>
            <a:r>
              <a:rPr lang="en-US" sz="2400" i="1" dirty="0"/>
              <a:t>	</a:t>
            </a:r>
            <a:endParaRPr lang="en-US" sz="2400" dirty="0"/>
          </a:p>
          <a:p>
            <a:r>
              <a:rPr lang="en-US" sz="2400" dirty="0"/>
              <a:t>Med lambda (phi=0.58) = </a:t>
            </a:r>
            <a:r>
              <a:rPr lang="en-US" sz="2400" b="1" dirty="0"/>
              <a:t>0.2511453</a:t>
            </a:r>
          </a:p>
          <a:p>
            <a:endParaRPr lang="en-US" sz="2400" dirty="0"/>
          </a:p>
          <a:p>
            <a:r>
              <a:rPr lang="en-US" sz="2400" i="1" dirty="0"/>
              <a:t>	</a:t>
            </a:r>
            <a:endParaRPr lang="en-US" sz="2400" dirty="0"/>
          </a:p>
          <a:p>
            <a:r>
              <a:rPr lang="en-US" sz="2400" dirty="0"/>
              <a:t>Small lambda (phi =0.39) = </a:t>
            </a:r>
            <a:r>
              <a:rPr lang="en-US" sz="2400" b="1" dirty="0"/>
              <a:t>0.1369417</a:t>
            </a:r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89B7E1-1C25-4129-90F2-FD592C04E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629332"/>
              </p:ext>
            </p:extLst>
          </p:nvPr>
        </p:nvGraphicFramePr>
        <p:xfrm>
          <a:off x="7211505" y="197963"/>
          <a:ext cx="4610624" cy="2438328"/>
        </p:xfrm>
        <a:graphic>
          <a:graphicData uri="http://schemas.openxmlformats.org/drawingml/2006/table">
            <a:tbl>
              <a:tblPr/>
              <a:tblGrid>
                <a:gridCol w="4610624">
                  <a:extLst>
                    <a:ext uri="{9D8B030D-6E8A-4147-A177-3AD203B41FA5}">
                      <a16:colId xmlns:a16="http://schemas.microsoft.com/office/drawing/2014/main" val="3077001168"/>
                    </a:ext>
                  </a:extLst>
                </a:gridCol>
              </a:tblGrid>
              <a:tr h="4063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estimate     sensitivity         elasticity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481010"/>
                  </a:ext>
                </a:extLst>
              </a:tr>
              <a:tr h="4063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f       0.63       0.083113372    0.128586155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967412"/>
                  </a:ext>
                </a:extLst>
              </a:tr>
              <a:tr h="4063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a1    0.50       0.007684864    0.009436022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540475"/>
                  </a:ext>
                </a:extLst>
              </a:tr>
              <a:tr h="4063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a2    1.00       0.048518993    0.119150133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87036"/>
                  </a:ext>
                </a:extLst>
              </a:tr>
              <a:tr h="4063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ss0   0.40       0.130903562    0.128586155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495489"/>
                  </a:ext>
                </a:extLst>
              </a:tr>
              <a:tr h="40638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ss1   0.77       0.460840856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0.871413845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800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353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473</Words>
  <Application>Microsoft Office PowerPoint</Application>
  <PresentationFormat>Widescreen</PresentationFormat>
  <Paragraphs>213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Seasonal Population Matrix Model for the Piping Plover (Charadrius melodus)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Seasonal Population Model for the Piping Plover (Charadrius melodus)</dc:title>
  <dc:creator>Owner</dc:creator>
  <cp:lastModifiedBy>Owner</cp:lastModifiedBy>
  <cp:revision>33</cp:revision>
  <dcterms:created xsi:type="dcterms:W3CDTF">2019-03-08T14:44:16Z</dcterms:created>
  <dcterms:modified xsi:type="dcterms:W3CDTF">2019-03-09T13:58:16Z</dcterms:modified>
</cp:coreProperties>
</file>